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2" r:id="rId3"/>
    <p:sldId id="270" r:id="rId4"/>
    <p:sldId id="263" r:id="rId5"/>
    <p:sldId id="264" r:id="rId6"/>
    <p:sldId id="265" r:id="rId7"/>
    <p:sldId id="266" r:id="rId8"/>
    <p:sldId id="267" r:id="rId9"/>
    <p:sldId id="271" r:id="rId10"/>
    <p:sldId id="274" r:id="rId11"/>
    <p:sldId id="268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1D3C7A"/>
    <a:srgbClr val="173A8D"/>
    <a:srgbClr val="129481"/>
    <a:srgbClr val="0F2741"/>
    <a:srgbClr val="001736"/>
    <a:srgbClr val="003374"/>
    <a:srgbClr val="C9A093"/>
    <a:srgbClr val="F1F1F1"/>
    <a:srgbClr val="385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-pc\YandexDisk\&#1076;&#1080;&#1087;&#1083;&#1086;&#1084;&#1095;&#1080;&#1082;\&#1085;&#1072;&#1091;&#1095;&#1085;&#1072;&#1103;%20&#1088;&#1072;&#1073;&#1086;&#1090;&#1072;\&#1052;&#1072;&#1075;&#1080;&#1089;&#1090;&#1088;&#1072;&#1090;&#1091;&#1088;&#1072;\&#1089;&#1090;&#1091;&#1076;&#1074;&#1077;&#1089;&#1085;&#1072;\&#1087;&#1083;&#1086;&#1090;&#1085;&#1086;&#1089;&#1090;&#110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-pc\YandexDisk\&#1076;&#1080;&#1087;&#1083;&#1086;&#1084;&#1095;&#1080;&#1082;\&#1085;&#1072;&#1091;&#1095;&#1085;&#1072;&#1103;%20&#1088;&#1072;&#1073;&#1086;&#1090;&#1072;\&#1052;&#1072;&#1075;&#1080;&#1089;&#1090;&#1088;&#1072;&#1090;&#1091;&#1088;&#1072;\&#1089;&#1090;&#1091;&#1076;&#1074;&#1077;&#1089;&#1085;&#1072;\&#1087;&#1083;&#1086;&#1090;&#1085;&#1086;&#1089;&#1090;&#110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-pc\YandexDisk\&#1076;&#1080;&#1087;&#1083;&#1086;&#1084;&#1095;&#1080;&#1082;\&#1085;&#1072;&#1091;&#1095;&#1085;&#1072;&#1103;%20&#1088;&#1072;&#1073;&#1086;&#1090;&#1072;\&#1052;&#1072;&#1075;&#1080;&#1089;&#1090;&#1088;&#1072;&#1090;&#1091;&#1088;&#1072;\&#1089;&#1090;&#1091;&#1076;&#1074;&#1077;&#1089;&#1085;&#1072;\&#1087;&#1083;&#1086;&#1090;&#1085;&#1086;&#1089;&#1090;&#110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-pc\YandexDisk\&#1076;&#1080;&#1087;&#1083;&#1086;&#1084;&#1095;&#1080;&#1082;\&#1085;&#1072;&#1091;&#1095;&#1085;&#1072;&#1103;%20&#1088;&#1072;&#1073;&#1086;&#1090;&#1072;\&#1052;&#1072;&#1075;&#1080;&#1089;&#1090;&#1088;&#1072;&#1090;&#1091;&#1088;&#1072;\&#1089;&#1090;&#1091;&#1076;&#1074;&#1077;&#1089;&#1085;&#1072;\&#1087;&#1083;&#1086;&#1090;&#1085;&#1086;&#1089;&#1090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Оценочная </a:t>
            </a:r>
            <a:br>
              <a:rPr lang="ru-RU"/>
            </a:br>
            <a:r>
              <a:rPr lang="ru-RU"/>
              <a:t>годовая прибыль</a:t>
            </a:r>
          </a:p>
        </c:rich>
      </c:tx>
      <c:layout>
        <c:manualLayout>
          <c:xMode val="edge"/>
          <c:yMode val="edge"/>
          <c:x val="2.9894096532449208E-2"/>
          <c:y val="0.2556644856852858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Годовая прибыль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0.1004124689583528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0F-4AE1-B2BE-B00B997594DE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Объем Российского рынка – до 25 млн. рублей</c:v>
                </c:pt>
                <c:pt idx="1">
                  <c:v>Объем мирового рынка – до 20 млн. долларов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F-4AE1-B2BE-B00B997594D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Лист2!$A$5</c:f>
              <c:strCache>
                <c:ptCount val="1"/>
                <c:pt idx="0">
                  <c:v>Твердость, HV 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invertIfNegative val="0"/>
          <c:val>
            <c:numRef>
              <c:f>Лист2!$B$5:$C$5</c:f>
              <c:numCache>
                <c:formatCode>General</c:formatCode>
                <c:ptCount val="2"/>
                <c:pt idx="0">
                  <c:v>310</c:v>
                </c:pt>
                <c:pt idx="1">
                  <c:v>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E-416D-8AD7-3516A10D7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074112"/>
        <c:axId val="42076416"/>
      </c:barChart>
      <c:catAx>
        <c:axId val="4207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 </a:t>
                </a:r>
                <a:r>
                  <a:rPr lang="ru-RU" dirty="0"/>
                  <a:t>Технология</a:t>
                </a:r>
              </a:p>
            </c:rich>
          </c:tx>
          <c:overlay val="0"/>
        </c:title>
        <c:majorTickMark val="none"/>
        <c:minorTickMark val="none"/>
        <c:tickLblPos val="nextTo"/>
        <c:crossAx val="42076416"/>
        <c:crosses val="autoZero"/>
        <c:auto val="1"/>
        <c:lblAlgn val="ctr"/>
        <c:lblOffset val="100"/>
        <c:noMultiLvlLbl val="0"/>
      </c:catAx>
      <c:valAx>
        <c:axId val="420764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Твердость, </a:t>
                </a:r>
                <a:r>
                  <a:rPr lang="en-US"/>
                  <a:t>HV </a:t>
                </a:r>
                <a:endParaRPr lang="ru-RU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07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n>
            <a:solidFill>
              <a:srgbClr val="1D3C7A"/>
            </a:solidFill>
          </a:ln>
          <a:solidFill>
            <a:srgbClr val="3A5896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Лист2!$A$4</c:f>
              <c:strCache>
                <c:ptCount val="1"/>
                <c:pt idx="0">
                  <c:v>Общая пористость,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rgbClr val="002060"/>
              </a:solidFill>
              <a:prstDash val="solid"/>
              <a:miter lim="800000"/>
            </a:ln>
            <a:effectLst/>
          </c:spPr>
          <c:invertIfNegative val="0"/>
          <c:val>
            <c:numRef>
              <c:f>Лист2!$B$4:$C$4</c:f>
              <c:numCache>
                <c:formatCode>General</c:formatCode>
                <c:ptCount val="2"/>
                <c:pt idx="0">
                  <c:v>28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8-4E8A-8254-7798CD987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5523328"/>
        <c:axId val="45525248"/>
      </c:barChart>
      <c:catAx>
        <c:axId val="45523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  <a:r>
                  <a:rPr lang="ru-RU"/>
                  <a:t>Технология</a:t>
                </a:r>
              </a:p>
            </c:rich>
          </c:tx>
          <c:overlay val="0"/>
        </c:title>
        <c:majorTickMark val="none"/>
        <c:minorTickMark val="none"/>
        <c:tickLblPos val="nextTo"/>
        <c:crossAx val="45525248"/>
        <c:crosses val="autoZero"/>
        <c:auto val="1"/>
        <c:lblAlgn val="ctr"/>
        <c:lblOffset val="100"/>
        <c:noMultiLvlLbl val="0"/>
      </c:catAx>
      <c:valAx>
        <c:axId val="455252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Общая пористость,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52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n>
            <a:solidFill>
              <a:srgbClr val="173A8D"/>
            </a:solidFill>
          </a:ln>
          <a:solidFill>
            <a:srgbClr val="3A5896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Плотность, г/см3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5">
                  <a:lumMod val="50000"/>
                </a:schemeClr>
              </a:solidFill>
            </a:ln>
          </c:spPr>
          <c:invertIfNegative val="0"/>
          <c:cat>
            <c:strRef>
              <c:f>Лист2!$B$1:$C$2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Лист2!$B$3:$C$3</c:f>
              <c:numCache>
                <c:formatCode>General</c:formatCode>
                <c:ptCount val="2"/>
                <c:pt idx="0">
                  <c:v>12.84</c:v>
                </c:pt>
                <c:pt idx="1">
                  <c:v>15.34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DB-456A-979B-F0678E643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93922176"/>
        <c:axId val="193924096"/>
      </c:barChart>
      <c:catAx>
        <c:axId val="193922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  <a:r>
                  <a:rPr lang="ru-RU"/>
                  <a:t>Технология</a:t>
                </a:r>
              </a:p>
            </c:rich>
          </c:tx>
          <c:layout>
            <c:manualLayout>
              <c:xMode val="edge"/>
              <c:yMode val="edge"/>
              <c:x val="0.49491011630909265"/>
              <c:y val="0.82190600840689065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193924096"/>
        <c:crosses val="autoZero"/>
        <c:auto val="1"/>
        <c:lblAlgn val="ctr"/>
        <c:lblOffset val="100"/>
        <c:noMultiLvlLbl val="0"/>
      </c:catAx>
      <c:valAx>
        <c:axId val="1939240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ru-RU"/>
                  <a:t>Плотность, г/см3 </a:t>
                </a:r>
              </a:p>
              <a:p>
                <a:pPr algn="ctr" rtl="0"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392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n>
            <a:solidFill>
              <a:srgbClr val="173A8D"/>
            </a:solidFill>
          </a:ln>
          <a:solidFill>
            <a:srgbClr val="3A5896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Относительный прирост</a:t>
            </a:r>
            <a:r>
              <a:rPr lang="ru-RU" baseline="0" dirty="0"/>
              <a:t> показателей после усовершенствования технологии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Лист2!$A$3:$A$5</c:f>
              <c:strCache>
                <c:ptCount val="3"/>
                <c:pt idx="0">
                  <c:v>Плотность, г/см3 </c:v>
                </c:pt>
                <c:pt idx="1">
                  <c:v>Общая пористость, %</c:v>
                </c:pt>
                <c:pt idx="2">
                  <c:v>Твердость, HV </c:v>
                </c:pt>
              </c:strCache>
            </c:strRef>
          </c:cat>
          <c:val>
            <c:numRef>
              <c:f>Лист2!$E$3:$E$5</c:f>
              <c:numCache>
                <c:formatCode>General</c:formatCode>
                <c:ptCount val="3"/>
                <c:pt idx="0">
                  <c:v>19</c:v>
                </c:pt>
                <c:pt idx="1">
                  <c:v>25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0-4664-8E7E-BCF0DAB7F0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03936000"/>
        <c:axId val="126713856"/>
      </c:barChart>
      <c:catAx>
        <c:axId val="103936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6713856"/>
        <c:crosses val="autoZero"/>
        <c:auto val="1"/>
        <c:lblAlgn val="ctr"/>
        <c:lblOffset val="100"/>
        <c:noMultiLvlLbl val="0"/>
      </c:catAx>
      <c:valAx>
        <c:axId val="1267138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Прирост  показателей,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39360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ln>
            <a:solidFill>
              <a:schemeClr val="accent5">
                <a:lumMod val="50000"/>
              </a:schemeClr>
            </a:solidFill>
          </a:ln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F6E8-D6E7-4A3E-BE4A-6353684FE9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1E3BB-C6EA-470C-87B7-465034121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E3BB-C6EA-470C-87B7-465034121DD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0281-2055-4939-99D1-5A96858C2A24}" type="datetime1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2EE-2E07-4202-ACD5-14E4A22DC6A0}" type="datetime1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3A7-C2A0-4ACC-B1EB-C4A42A503957}" type="datetime1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9202-3F06-41D3-BEC4-7DD3501C5686}" type="datetime1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A2B3-2223-487F-9DB2-4F4531162C0B}" type="datetime1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9100-46D9-4D95-BF08-5CED3EFC121E}" type="datetime1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F240-EB6E-47D9-A349-9344082173D6}" type="datetime1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B9CF-7B90-410B-94E0-3DB468B6FD6E}" type="datetime1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5AE8-7124-44CA-BA87-4122655F2388}" type="datetime1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873B-451D-4D42-AA43-8EBAC0A6351D}" type="datetime1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E18C-1F1C-485A-8BEC-42147A4CB577}" type="datetime1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42CE1-6A0E-4FE2-8842-F6E520FBD381}" type="datetime1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251" y="3733386"/>
            <a:ext cx="7704228" cy="1470025"/>
          </a:xfrm>
        </p:spPr>
        <p:txBody>
          <a:bodyPr rtlCol="0">
            <a:normAutofit fontScale="90000"/>
          </a:bodyPr>
          <a:lstStyle/>
          <a:p>
            <a:r>
              <a:rPr lang="ru-RU" b="1" dirty="0"/>
              <a:t>УСОВЕРШЕНСТВОВАНИЕ ТЕХНОЛОГИИ ПОЛУЧЕНИЯ МАТЕРИАЛА ЭЛЕКТРОДОВ ВАКУУМНЫХ ПРИБОРОВ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7513" y="0"/>
          <a:ext cx="2751512" cy="288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218213" y="0"/>
          <a:ext cx="2553195" cy="293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766658" y="1"/>
          <a:ext cx="2807326" cy="301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736670"/>
            <a:ext cx="479925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1 –Традиционная   </a:t>
            </a: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 – Усовершенствованная 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816926" y="3146961"/>
          <a:ext cx="5902036" cy="371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066800"/>
          </a:xfrm>
        </p:spPr>
        <p:txBody>
          <a:bodyPr/>
          <a:lstStyle/>
          <a:p>
            <a:pPr eaLnBrk="1" hangingPunct="1"/>
            <a:r>
              <a:rPr lang="ru-RU" b="1" dirty="0"/>
              <a:t>Выводы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929687" cy="5786437"/>
          </a:xfrm>
        </p:spPr>
        <p:txBody>
          <a:bodyPr>
            <a:normAutofit lnSpcReduction="10000"/>
          </a:bodyPr>
          <a:lstStyle/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ru-RU" sz="2400" dirty="0"/>
              <a:t>1. Осуществлена модернизация технологии за счет: </a:t>
            </a:r>
          </a:p>
          <a:p>
            <a:r>
              <a:rPr lang="ru-RU" sz="2400" dirty="0"/>
              <a:t>Использования порошков  </a:t>
            </a:r>
            <a:r>
              <a:rPr lang="en-US" sz="2400" dirty="0"/>
              <a:t>Ni, SrCO3 </a:t>
            </a:r>
            <a:r>
              <a:rPr lang="ru-RU" sz="2400" dirty="0" err="1"/>
              <a:t>нанодиапазона</a:t>
            </a:r>
            <a:r>
              <a:rPr lang="en-US" sz="2400" dirty="0"/>
              <a:t> -100</a:t>
            </a:r>
            <a:r>
              <a:rPr lang="ru-RU" sz="2400" dirty="0"/>
              <a:t>нм</a:t>
            </a:r>
          </a:p>
          <a:p>
            <a:r>
              <a:rPr lang="ru-RU" sz="2400" dirty="0" err="1"/>
              <a:t>Механоактивации</a:t>
            </a:r>
            <a:r>
              <a:rPr lang="ru-RU" sz="2400" dirty="0"/>
              <a:t> смеси микро- и нанопорошков составляющих материала электрода</a:t>
            </a:r>
          </a:p>
          <a:p>
            <a:r>
              <a:rPr lang="ru-RU" sz="2400" dirty="0"/>
              <a:t>Перехода от спекания смеси исходных порошковых компонентов в водородной среде к спеканию в вакууме</a:t>
            </a:r>
          </a:p>
          <a:p>
            <a:r>
              <a:rPr lang="ru-RU" sz="2400" dirty="0"/>
              <a:t>Переход от спекания смеси исходных порошковых компонентов в водородной среде к спеканию в вакууме1. 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ru-RU" sz="2400" dirty="0"/>
              <a:t>2. Анализ структуры и свойств продемонстрировал:</a:t>
            </a:r>
          </a:p>
          <a:p>
            <a:r>
              <a:rPr lang="ru-RU" sz="2400" dirty="0"/>
              <a:t>равномерную структуру, обеспечивающую эксплуатационные характеристики электродного материала</a:t>
            </a:r>
          </a:p>
          <a:p>
            <a:r>
              <a:rPr lang="ru-RU" sz="2400" dirty="0"/>
              <a:t>снижение пористости на 25%</a:t>
            </a:r>
          </a:p>
          <a:p>
            <a:r>
              <a:rPr lang="ru-RU" sz="2400" dirty="0"/>
              <a:t>повышение плотности на 19%</a:t>
            </a:r>
          </a:p>
          <a:p>
            <a:r>
              <a:rPr lang="ru-RU" sz="2400" dirty="0"/>
              <a:t>повышение твердости на 36%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F84125C-9423-48D4-90B5-0E30C13FE30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1714500" y="2286000"/>
            <a:ext cx="6086475" cy="1066800"/>
          </a:xfrm>
        </p:spPr>
        <p:txBody>
          <a:bodyPr/>
          <a:lstStyle/>
          <a:p>
            <a:pPr eaLnBrk="1" hangingPunct="1"/>
            <a:r>
              <a:rPr lang="ru-RU" b="1" dirty="0"/>
              <a:t>Спасибо за внимание!</a:t>
            </a:r>
          </a:p>
        </p:txBody>
      </p:sp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F1B3FF-462B-4296-8545-F8D7EEE951A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776" y="0"/>
            <a:ext cx="7839635" cy="977899"/>
          </a:xfrm>
        </p:spPr>
        <p:txBody>
          <a:bodyPr/>
          <a:lstStyle/>
          <a:p>
            <a:r>
              <a:rPr lang="ru-RU" dirty="0"/>
              <a:t>Приложения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4702" y="1050963"/>
          <a:ext cx="8573666" cy="2779055"/>
        </p:xfrm>
        <a:graphic>
          <a:graphicData uri="http://schemas.openxmlformats.org/drawingml/2006/table">
            <a:tbl>
              <a:tblPr/>
              <a:tblGrid>
                <a:gridCol w="72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72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5720">
                <a:tc row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159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Технологическая операция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Оборудование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Режим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t, °C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τ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92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9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Подготовка порошков, навеска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Весы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Процентное содержание компонентов определяется размерами частиц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15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Смешивание+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добавление пластификатора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Шаровые мельницы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среде поливинилового спирта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62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Сушка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Печь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 60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2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Просеивание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Сито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05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Формование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Автоматический  пресс 2,5т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46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Сборка садки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Специальные поддоны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43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Спекание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Водородная печь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Охлаждение с печью до комнатной температуры.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2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Весы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62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Механическая обработка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Станок с ЧПУ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Точение и шлифование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6260" y="4021018"/>
          <a:ext cx="8550235" cy="2867081"/>
        </p:xfrm>
        <a:graphic>
          <a:graphicData uri="http://schemas.openxmlformats.org/drawingml/2006/table">
            <a:tbl>
              <a:tblPr/>
              <a:tblGrid>
                <a:gridCol w="72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5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734">
                <a:tc rowSpan="2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159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Технологическая операция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Оборудование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Режим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t, °C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τ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6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9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Подготовка порошков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Водородная печь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Водородный отжиг для удаления газов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9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Навеска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Весы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Процентное содержание компонентов определяется размерами частиц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Смешивание+</a:t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добавление пластификатора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Активатор 2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SL 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среде поливинилового спирта 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71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Сушка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Печь 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 60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73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Просеивание 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Вибростенд ПЭ-6700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Шейкер 0,1-0,25мкм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6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Формование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Автоматический  пресс 2,5т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 катода/мин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32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Сборка садки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Специальные поддоны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6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Спекание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Вакуумная печь </a:t>
                      </a:r>
                      <a:r>
                        <a:rPr lang="ru-RU" sz="1300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Вега -1М 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 Охлаждение с печью до комнатной температуры.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73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Весы 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16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Механическая обработка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Станок с ЧПУ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Точение и шлифование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4384" y="3762983"/>
            <a:ext cx="87996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Технологическая карта усовершенствованной технологии производства катода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384" y="780297"/>
            <a:ext cx="87996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Технологическая карта традиционной технологии производства катода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44384" y="449768"/>
            <a:ext cx="87996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Графический расчет компонентов</a:t>
            </a:r>
          </a:p>
        </p:txBody>
      </p:sp>
      <p:pic>
        <p:nvPicPr>
          <p:cNvPr id="28674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4" y="1561605"/>
            <a:ext cx="3867150" cy="3895725"/>
          </a:xfrm>
          <a:prstGeom prst="rect">
            <a:avLst/>
          </a:prstGeom>
          <a:noFill/>
        </p:spPr>
      </p:pic>
      <p:pic>
        <p:nvPicPr>
          <p:cNvPr id="28673" name="Рисунок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372" y="1775980"/>
            <a:ext cx="3362325" cy="301942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435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737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Рис. 13. Графическая модель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75013" y="5593278"/>
            <a:ext cx="29354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W = 9001 /9716,5*100=92.6%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SrO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=3,9%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3,5%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8535" y="905965"/>
            <a:ext cx="198292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22233"/>
          <a:stretch>
            <a:fillRect/>
          </a:stretch>
        </p:blipFill>
        <p:spPr bwMode="auto">
          <a:xfrm>
            <a:off x="3690608" y="2841987"/>
            <a:ext cx="1806222" cy="132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Заголовок 1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69975"/>
          </a:xfrm>
        </p:spPr>
        <p:txBody>
          <a:bodyPr/>
          <a:lstStyle/>
          <a:p>
            <a:r>
              <a:rPr lang="ru-RU" b="1" dirty="0"/>
              <a:t>Актуальность работы</a:t>
            </a:r>
          </a:p>
        </p:txBody>
      </p:sp>
      <p:sp>
        <p:nvSpPr>
          <p:cNvPr id="7171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3A83AF9-D6D5-4591-A1FD-4968874E9B2F}" type="slidenum">
              <a:rPr lang="ru-RU" smtClean="0">
                <a:latin typeface="+mj-lt"/>
              </a:rPr>
              <a:pPr/>
              <a:t>2</a:t>
            </a:fld>
            <a:endParaRPr lang="ru-RU" dirty="0">
              <a:latin typeface="+mj-lt"/>
            </a:endParaRPr>
          </a:p>
        </p:txBody>
      </p:sp>
      <p:pic>
        <p:nvPicPr>
          <p:cNvPr id="7180" name="Picture 12" descr="Псевдоискровые разрядни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2548"/>
            <a:ext cx="2155371" cy="177453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2692988"/>
            <a:ext cx="2442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+mj-lt"/>
              </a:rPr>
              <a:t>Сильноточные разрядники низкого давления</a:t>
            </a:r>
            <a:br>
              <a:rPr lang="ru-RU" sz="900" dirty="0">
                <a:latin typeface="+mj-lt"/>
              </a:rPr>
            </a:br>
            <a:r>
              <a:rPr lang="ru-RU" sz="900" dirty="0">
                <a:latin typeface="+mj-lt"/>
              </a:rPr>
              <a:t>с холодным катодом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97235" y="979714"/>
          <a:ext cx="5146766" cy="1789612"/>
        </p:xfrm>
        <a:graphic>
          <a:graphicData uri="http://schemas.openxmlformats.org/drawingml/2006/table">
            <a:tbl>
              <a:tblPr/>
              <a:tblGrid>
                <a:gridCol w="120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485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Основные параметры приборов</a:t>
                      </a:r>
                    </a:p>
                  </a:txBody>
                  <a:tcPr marL="32512" marR="32512" marT="16256" marB="16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153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/>
                        <a:t>Анодное напряжение, кВ</a:t>
                      </a:r>
                    </a:p>
                  </a:txBody>
                  <a:tcPr marL="32512" marR="32512" marT="16256" marB="16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/>
                        <a:t>Ток анода в импульсе, кА</a:t>
                      </a:r>
                    </a:p>
                  </a:txBody>
                  <a:tcPr marL="32512" marR="32512" marT="16256" marB="16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/>
                        <a:t>Средний ток, А</a:t>
                      </a:r>
                    </a:p>
                  </a:txBody>
                  <a:tcPr marL="32512" marR="32512" marT="16256" marB="16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/>
                        <a:t>Ресурс,</a:t>
                      </a:r>
                      <a:br>
                        <a:rPr lang="ru-RU" sz="1400" b="1" i="1" dirty="0"/>
                      </a:br>
                      <a:r>
                        <a:rPr lang="ru-RU" sz="1400" b="1" i="1" dirty="0" err="1"/>
                        <a:t>имп</a:t>
                      </a:r>
                      <a:r>
                        <a:rPr lang="ru-RU" sz="1400" b="1" i="1" dirty="0"/>
                        <a:t>.</a:t>
                      </a:r>
                    </a:p>
                  </a:txBody>
                  <a:tcPr marL="32512" marR="32512" marT="16256" marB="16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/>
                        <a:t>Максимальная частота, кГц</a:t>
                      </a:r>
                    </a:p>
                  </a:txBody>
                  <a:tcPr marL="32512" marR="32512" marT="16256" marB="16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</a:p>
                  </a:txBody>
                  <a:tcPr marL="32512" marR="32512" marT="16256" marB="16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</a:t>
                      </a:r>
                    </a:p>
                  </a:txBody>
                  <a:tcPr marL="32512" marR="32512" marT="16256" marB="16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marL="32512" marR="32512" marT="16256" marB="16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</a:t>
                      </a:r>
                      <a:r>
                        <a:rPr lang="ru-RU" sz="1800" baseline="30000" dirty="0"/>
                        <a:t>7</a:t>
                      </a:r>
                      <a:endParaRPr lang="ru-RU" sz="1800" dirty="0"/>
                    </a:p>
                  </a:txBody>
                  <a:tcPr marL="32512" marR="32512" marT="16256" marB="16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1-2</a:t>
                      </a:r>
                    </a:p>
                  </a:txBody>
                  <a:tcPr marL="32512" marR="32512" marT="16256" marB="16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84346" y="3792974"/>
            <a:ext cx="128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latin typeface="+mj-lt"/>
              </a:rPr>
              <a:t>Ia</a:t>
            </a:r>
            <a:r>
              <a:rPr lang="en-US" sz="1000" dirty="0">
                <a:latin typeface="+mj-lt"/>
              </a:rPr>
              <a:t>=f(</a:t>
            </a:r>
            <a:r>
              <a:rPr lang="en-US" sz="1000" dirty="0" err="1">
                <a:latin typeface="+mj-lt"/>
              </a:rPr>
              <a:t>Ua</a:t>
            </a:r>
            <a:r>
              <a:rPr lang="en-US" sz="1000" dirty="0">
                <a:latin typeface="+mj-lt"/>
              </a:rPr>
              <a:t>)</a:t>
            </a:r>
            <a:r>
              <a:rPr lang="ru-RU" sz="1000" dirty="0">
                <a:latin typeface="+mj-lt"/>
              </a:rPr>
              <a:t>, </a:t>
            </a:r>
            <a:br>
              <a:rPr lang="ru-RU" sz="1000" dirty="0">
                <a:latin typeface="+mj-lt"/>
              </a:rPr>
            </a:br>
            <a:r>
              <a:rPr lang="ru-RU" sz="1000" dirty="0">
                <a:latin typeface="+mj-lt"/>
              </a:rPr>
              <a:t>где </a:t>
            </a:r>
            <a:r>
              <a:rPr lang="en-US" sz="1000" dirty="0" err="1">
                <a:latin typeface="+mj-lt"/>
              </a:rPr>
              <a:t>Ia</a:t>
            </a:r>
            <a:r>
              <a:rPr lang="ru-RU" sz="1000" dirty="0">
                <a:latin typeface="+mj-lt"/>
              </a:rPr>
              <a:t>- анодный ток </a:t>
            </a:r>
            <a:endParaRPr lang="en-US" sz="10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48708" y="4328549"/>
            <a:ext cx="3475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+mj-lt"/>
              </a:rPr>
              <a:t>Ia</a:t>
            </a:r>
            <a:r>
              <a:rPr lang="en-US" sz="1200" dirty="0">
                <a:latin typeface="+mj-lt"/>
              </a:rPr>
              <a:t> max=Is </a:t>
            </a:r>
            <a:r>
              <a:rPr lang="ru-RU" sz="1200" dirty="0">
                <a:latin typeface="+mj-lt"/>
              </a:rPr>
              <a:t>, где </a:t>
            </a:r>
            <a:r>
              <a:rPr lang="en-US" sz="1200" dirty="0">
                <a:latin typeface="+mj-lt"/>
              </a:rPr>
              <a:t>Is</a:t>
            </a:r>
            <a:r>
              <a:rPr lang="ru-RU" sz="1200" dirty="0">
                <a:latin typeface="+mj-lt"/>
              </a:rPr>
              <a:t>- ток </a:t>
            </a:r>
            <a:r>
              <a:rPr lang="en-US" sz="1200" dirty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насыщения. </a:t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Наступает при</a:t>
            </a:r>
            <a:br>
              <a:rPr lang="ru-RU" sz="1200" dirty="0">
                <a:latin typeface="+mj-lt"/>
              </a:rPr>
            </a:br>
            <a:r>
              <a:rPr lang="en-US" sz="1200" dirty="0">
                <a:latin typeface="+mj-lt"/>
              </a:rPr>
              <a:t>Is </a:t>
            </a:r>
            <a:r>
              <a:rPr lang="ru-RU" sz="1200" dirty="0">
                <a:latin typeface="+mj-lt"/>
              </a:rPr>
              <a:t>=</a:t>
            </a:r>
            <a:r>
              <a:rPr lang="en-US" sz="1200" dirty="0">
                <a:latin typeface="+mj-lt"/>
              </a:rPr>
              <a:t>I</a:t>
            </a:r>
            <a:r>
              <a:rPr lang="ru-RU" sz="1200" dirty="0">
                <a:latin typeface="+mj-lt"/>
              </a:rPr>
              <a:t>е, где </a:t>
            </a:r>
            <a:r>
              <a:rPr lang="en-US" sz="1200" dirty="0" err="1">
                <a:latin typeface="+mj-lt"/>
              </a:rPr>
              <a:t>Ie</a:t>
            </a:r>
            <a:r>
              <a:rPr lang="ru-RU" sz="1200" dirty="0">
                <a:latin typeface="+mj-lt"/>
              </a:rPr>
              <a:t>- </a:t>
            </a:r>
            <a:r>
              <a:rPr lang="ru-RU" sz="1200" b="1" dirty="0">
                <a:latin typeface="+mj-lt"/>
              </a:rPr>
              <a:t>ток эмиссии</a:t>
            </a:r>
            <a:br>
              <a:rPr lang="ru-RU" sz="1200" dirty="0">
                <a:latin typeface="+mj-lt"/>
              </a:rPr>
            </a:br>
            <a:endParaRPr lang="ru-RU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3692" y="5057772"/>
          <a:ext cx="4929052" cy="1631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3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Элемент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/>
                        <a:t>Ресурсная стоимость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95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/>
                        <a:t>Электродов коммутирующего газонаполненного разрядника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/>
                        <a:t>4,0 тыс.Руб./Час.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96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/>
                        <a:t>Электрода ионного лазера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/>
                        <a:t>2,4 тыс.Руб./Час.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96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/>
                        <a:t>Легкового автомобиля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/>
                        <a:t>0,3 тыс.Руб./Час.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0" y="3357154"/>
          <a:ext cx="4062549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6112" y="2968081"/>
            <a:ext cx="2297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2177143" y="2375126"/>
            <a:ext cx="191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+mj-lt"/>
              </a:rPr>
              <a:t>Схема образования потока электронов. 1,2 – К и 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53840" y="4186510"/>
            <a:ext cx="19115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+mj-lt"/>
              </a:rPr>
              <a:t>ВАХ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53350" y="4421641"/>
            <a:ext cx="19115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График анодного тока в импульсном режиме.</a:t>
            </a:r>
          </a:p>
          <a:p>
            <a:r>
              <a:rPr lang="el-GR" sz="1000" dirty="0">
                <a:latin typeface="+mj-lt"/>
              </a:rPr>
              <a:t>τ</a:t>
            </a:r>
            <a:r>
              <a:rPr lang="ru-RU" sz="1000" dirty="0">
                <a:latin typeface="+mj-lt"/>
              </a:rPr>
              <a:t>-длительность импульсов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latin typeface="+mj-lt"/>
              </a:rPr>
              <a:pPr/>
              <a:t>3</a:t>
            </a:fld>
            <a:endParaRPr lang="en-US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1593" y="987277"/>
            <a:ext cx="7602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  <a:cs typeface="Times New Roman" pitchFamily="18" charset="0"/>
              </a:rPr>
              <a:t>Усовершенствование технологии получения  материала электродов сильноточной вакуумной и плазменной электроники*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9347" y="1800738"/>
            <a:ext cx="74197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cs typeface="Times New Roman" pitchFamily="18" charset="0"/>
              </a:rPr>
              <a:t>Задачи</a:t>
            </a:r>
            <a:r>
              <a:rPr lang="en-US" dirty="0">
                <a:latin typeface="+mj-lt"/>
                <a:cs typeface="Times New Roman" pitchFamily="18" charset="0"/>
              </a:rPr>
              <a:t>:</a:t>
            </a:r>
            <a:endParaRPr lang="ru-RU" dirty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+mj-lt"/>
                <a:cs typeface="Times New Roman" pitchFamily="18" charset="0"/>
              </a:rPr>
              <a:t>Выбор</a:t>
            </a:r>
            <a:r>
              <a:rPr lang="ru-RU" dirty="0">
                <a:latin typeface="+mj-lt"/>
                <a:cs typeface="Times New Roman" pitchFamily="18" charset="0"/>
              </a:rPr>
              <a:t> химического и фракционного состава материала электрода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+mj-lt"/>
                <a:cs typeface="Times New Roman" pitchFamily="18" charset="0"/>
              </a:rPr>
              <a:t>Разработка технологии и </a:t>
            </a:r>
            <a:r>
              <a:rPr lang="ru-RU" dirty="0">
                <a:latin typeface="+mj-lt"/>
                <a:cs typeface="Times New Roman" pitchFamily="18" charset="0"/>
              </a:rPr>
              <a:t>п</a:t>
            </a:r>
            <a:r>
              <a:rPr lang="ru-RU" b="1" dirty="0">
                <a:latin typeface="+mj-lt"/>
                <a:cs typeface="Times New Roman" pitchFamily="18" charset="0"/>
              </a:rPr>
              <a:t>олучени</a:t>
            </a:r>
            <a:r>
              <a:rPr lang="ru-RU" dirty="0">
                <a:latin typeface="+mj-lt"/>
                <a:cs typeface="Times New Roman" pitchFamily="18" charset="0"/>
              </a:rPr>
              <a:t>е </a:t>
            </a:r>
            <a:r>
              <a:rPr lang="ru-RU" b="1" dirty="0">
                <a:latin typeface="+mj-lt"/>
                <a:cs typeface="Times New Roman" pitchFamily="18" charset="0"/>
              </a:rPr>
              <a:t>образца </a:t>
            </a:r>
            <a:r>
              <a:rPr lang="ru-RU" dirty="0">
                <a:latin typeface="+mj-lt"/>
                <a:cs typeface="Times New Roman" pitchFamily="18" charset="0"/>
              </a:rPr>
              <a:t>электрода с </a:t>
            </a:r>
            <a:r>
              <a:rPr lang="ru-RU" b="1" dirty="0">
                <a:latin typeface="+mj-lt"/>
                <a:cs typeface="Times New Roman" pitchFamily="18" charset="0"/>
              </a:rPr>
              <a:t>повышенным</a:t>
            </a:r>
            <a:r>
              <a:rPr lang="ru-RU" dirty="0">
                <a:latin typeface="+mj-lt"/>
                <a:cs typeface="Times New Roman" pitchFamily="18" charset="0"/>
              </a:rPr>
              <a:t> от аналогового комплексом свойств. </a:t>
            </a:r>
            <a:endParaRPr lang="ru-RU" b="1" dirty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+mj-lt"/>
                <a:cs typeface="Times New Roman" pitchFamily="18" charset="0"/>
              </a:rPr>
              <a:t>Выбор методик </a:t>
            </a:r>
            <a:r>
              <a:rPr lang="ru-RU" dirty="0">
                <a:latin typeface="+mj-lt"/>
                <a:cs typeface="Times New Roman" pitchFamily="18" charset="0"/>
              </a:rPr>
              <a:t>и средств испытаний структуры и свойств материалов электродов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+mj-lt"/>
                <a:cs typeface="Times New Roman" pitchFamily="18" charset="0"/>
              </a:rPr>
              <a:t>Анализ структуры и свойств </a:t>
            </a:r>
            <a:r>
              <a:rPr lang="ru-RU" dirty="0">
                <a:latin typeface="+mj-lt"/>
                <a:cs typeface="Times New Roman" pitchFamily="18" charset="0"/>
              </a:rPr>
              <a:t>материала электродов, полученных по традиционной и усовершенствованной технологии </a:t>
            </a:r>
          </a:p>
          <a:p>
            <a:br>
              <a:rPr lang="ru-RU" dirty="0">
                <a:latin typeface="+mj-lt"/>
                <a:cs typeface="Times New Roman" pitchFamily="18" charset="0"/>
              </a:rPr>
            </a:br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312126" y="6348549"/>
            <a:ext cx="4913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 на базе ООО «Научно-производственное предприятие Курс»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917" y="4267213"/>
            <a:ext cx="2375734" cy="197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0651"/>
          <a:stretch>
            <a:fillRect/>
          </a:stretch>
        </p:blipFill>
        <p:spPr bwMode="auto">
          <a:xfrm>
            <a:off x="1900052" y="4329126"/>
            <a:ext cx="2169836" cy="191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479532" y="5535052"/>
            <a:ext cx="10547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Чертеж  заготовки электрода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50144" y="5617327"/>
            <a:ext cx="969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Чертеж  электрода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565268" y="4636986"/>
            <a:ext cx="767124" cy="633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343" y="0"/>
            <a:ext cx="8229600" cy="1066800"/>
          </a:xfrm>
        </p:spPr>
        <p:txBody>
          <a:bodyPr>
            <a:noAutofit/>
          </a:bodyPr>
          <a:lstStyle/>
          <a:p>
            <a:r>
              <a:rPr lang="ru-RU" b="1" dirty="0"/>
              <a:t>Традиционная технология</a:t>
            </a:r>
            <a:endParaRPr lang="ru-RU" b="1" u="sng" dirty="0"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3786190"/>
            <a:ext cx="3643338" cy="3405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C</a:t>
            </a:r>
            <a:r>
              <a:rPr lang="ru-RU" sz="1400" dirty="0" err="1"/>
              <a:t>мешивание</a:t>
            </a:r>
            <a:r>
              <a:rPr lang="en-US" sz="1400" dirty="0"/>
              <a:t> </a:t>
            </a:r>
            <a:r>
              <a:rPr lang="ru-RU" sz="1400" dirty="0"/>
              <a:t>исходных порошков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7290" y="4500570"/>
            <a:ext cx="2786082" cy="3405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/>
              <a:t>Компактирование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5143512"/>
            <a:ext cx="3416007" cy="15834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u="sng" dirty="0"/>
              <a:t>Синтез и спекание </a:t>
            </a:r>
            <a:br>
              <a:rPr lang="ru-RU" sz="1700" dirty="0"/>
            </a:br>
            <a:r>
              <a:rPr lang="ru-RU" sz="1700" dirty="0"/>
              <a:t>порошковых компонентов </a:t>
            </a:r>
            <a:br>
              <a:rPr lang="ru-RU" sz="1700" dirty="0"/>
            </a:br>
            <a:r>
              <a:rPr lang="ru-RU" sz="1700" dirty="0"/>
              <a:t>в среде водорода</a:t>
            </a:r>
            <a:br>
              <a:rPr lang="ru-RU" dirty="0"/>
            </a:br>
            <a:r>
              <a:rPr lang="ru-RU" dirty="0"/>
              <a:t> </a:t>
            </a:r>
            <a:r>
              <a:rPr lang="ru-RU" b="1" u="sng" dirty="0"/>
              <a:t>с обильным </a:t>
            </a:r>
            <a:r>
              <a:rPr lang="ru-RU" b="1" u="sng" dirty="0" err="1"/>
              <a:t>газовыделением</a:t>
            </a:r>
            <a:endParaRPr lang="ru-RU" b="1" u="sng" dirty="0"/>
          </a:p>
        </p:txBody>
      </p:sp>
      <p:cxnSp>
        <p:nvCxnSpPr>
          <p:cNvPr id="16" name="Скругленная соединительная линия 15"/>
          <p:cNvCxnSpPr>
            <a:stCxn id="10" idx="1"/>
            <a:endCxn id="12" idx="1"/>
          </p:cNvCxnSpPr>
          <p:nvPr/>
        </p:nvCxnSpPr>
        <p:spPr>
          <a:xfrm rot="10800000" flipH="1" flipV="1">
            <a:off x="1000100" y="3956450"/>
            <a:ext cx="357190" cy="714380"/>
          </a:xfrm>
          <a:prstGeom prst="curvedConnector3">
            <a:avLst>
              <a:gd name="adj1" fmla="val -64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>
            <a:stCxn id="12" idx="3"/>
            <a:endCxn id="13" idx="3"/>
          </p:cNvCxnSpPr>
          <p:nvPr/>
        </p:nvCxnSpPr>
        <p:spPr>
          <a:xfrm>
            <a:off x="4143372" y="4670830"/>
            <a:ext cx="415611" cy="1264388"/>
          </a:xfrm>
          <a:prstGeom prst="curvedConnector3">
            <a:avLst>
              <a:gd name="adj1" fmla="val 155003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" name="Группа 29"/>
          <p:cNvGrpSpPr/>
          <p:nvPr/>
        </p:nvGrpSpPr>
        <p:grpSpPr>
          <a:xfrm>
            <a:off x="214282" y="1000108"/>
            <a:ext cx="8929718" cy="1143008"/>
            <a:chOff x="262500" y="1000108"/>
            <a:chExt cx="8595780" cy="85725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62500" y="1000108"/>
              <a:ext cx="1737732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i="1" dirty="0"/>
                <a:t>Материалы высоко эмиссионных электродов 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595548" y="1000108"/>
              <a:ext cx="1619262" cy="76781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ТУГОПЛАВКАЯ ОСНОВА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857752" y="1000108"/>
              <a:ext cx="1714512" cy="76781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МЕТАЛЛ- </a:t>
              </a:r>
              <a:br>
                <a:rPr lang="ru-RU" sz="1400" dirty="0"/>
              </a:br>
              <a:r>
                <a:rPr lang="ru-RU" sz="1400" dirty="0"/>
                <a:t>СВЯЗКА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119954" y="1000108"/>
              <a:ext cx="1738326" cy="76781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/>
                <a:t>ЭМИССИОННЫЙ МАТЕРИАЛ</a:t>
              </a:r>
            </a:p>
          </p:txBody>
        </p:sp>
        <p:sp>
          <p:nvSpPr>
            <p:cNvPr id="25" name="Равно 24"/>
            <p:cNvSpPr/>
            <p:nvPr/>
          </p:nvSpPr>
          <p:spPr>
            <a:xfrm>
              <a:off x="2040446" y="1270108"/>
              <a:ext cx="410400" cy="383909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люс 25"/>
            <p:cNvSpPr/>
            <p:nvPr/>
          </p:nvSpPr>
          <p:spPr>
            <a:xfrm>
              <a:off x="4302650" y="1270108"/>
              <a:ext cx="410400" cy="383909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люс 26"/>
            <p:cNvSpPr/>
            <p:nvPr/>
          </p:nvSpPr>
          <p:spPr>
            <a:xfrm>
              <a:off x="6564854" y="1270108"/>
              <a:ext cx="410400" cy="383909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357158" y="2500306"/>
            <a:ext cx="4857784" cy="10715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«Традиционная» технология  получения материала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электрода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: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0" name="Правая фигурная скобка 49"/>
          <p:cNvSpPr/>
          <p:nvPr/>
        </p:nvSpPr>
        <p:spPr>
          <a:xfrm>
            <a:off x="5286380" y="2500306"/>
            <a:ext cx="785818" cy="4214842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43636" y="2285992"/>
            <a:ext cx="2786082" cy="31432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200"/>
              </a:spcAft>
              <a:buFont typeface="Wingdings" pitchFamily="2" charset="2"/>
              <a:buChar char="v"/>
            </a:pPr>
            <a:r>
              <a:rPr lang="ru-RU" sz="1600" b="1" dirty="0"/>
              <a:t>Высокая</a:t>
            </a:r>
            <a:r>
              <a:rPr lang="ru-RU" sz="1600" dirty="0"/>
              <a:t> </a:t>
            </a:r>
            <a:r>
              <a:rPr lang="ru-RU" sz="1600" i="1" u="sng" dirty="0"/>
              <a:t>пористость</a:t>
            </a:r>
            <a:r>
              <a:rPr lang="en-US" sz="1600" i="1" u="sng" dirty="0"/>
              <a:t>;</a:t>
            </a:r>
            <a:endParaRPr lang="ru-RU" sz="1600" i="1" u="sng" dirty="0"/>
          </a:p>
          <a:p>
            <a:pPr>
              <a:spcAft>
                <a:spcPts val="200"/>
              </a:spcAft>
              <a:buFont typeface="Wingdings" pitchFamily="2" charset="2"/>
              <a:buChar char="v"/>
            </a:pPr>
            <a:r>
              <a:rPr lang="ru-RU" sz="1600" b="1" dirty="0"/>
              <a:t>Низкая</a:t>
            </a:r>
            <a:r>
              <a:rPr lang="ru-RU" sz="1600" dirty="0"/>
              <a:t> </a:t>
            </a:r>
            <a:r>
              <a:rPr lang="ru-RU" sz="1600" i="1" u="sng" dirty="0"/>
              <a:t>плотность</a:t>
            </a:r>
            <a:r>
              <a:rPr lang="en-US" sz="1600" dirty="0"/>
              <a:t>;</a:t>
            </a:r>
            <a:endParaRPr lang="ru-RU" sz="1600" dirty="0"/>
          </a:p>
          <a:p>
            <a:pPr>
              <a:spcAft>
                <a:spcPts val="200"/>
              </a:spcAft>
              <a:buFont typeface="Wingdings" pitchFamily="2" charset="2"/>
              <a:buChar char="v"/>
            </a:pPr>
            <a:r>
              <a:rPr lang="ru-RU" sz="1600" b="1" i="1" u="sng" dirty="0"/>
              <a:t>Малая</a:t>
            </a:r>
            <a:r>
              <a:rPr lang="ru-RU" sz="1600" dirty="0"/>
              <a:t> механическая </a:t>
            </a:r>
            <a:r>
              <a:rPr lang="en-US" sz="1600" dirty="0"/>
              <a:t>         </a:t>
            </a:r>
            <a:r>
              <a:rPr lang="ru-RU" sz="1600" b="1" i="1" u="sng" dirty="0"/>
              <a:t>прочность</a:t>
            </a:r>
            <a:r>
              <a:rPr lang="en-US" sz="1600" dirty="0"/>
              <a:t>;</a:t>
            </a:r>
            <a:endParaRPr lang="ru-RU" sz="1600" dirty="0"/>
          </a:p>
          <a:p>
            <a:pPr>
              <a:spcAft>
                <a:spcPts val="200"/>
              </a:spcAft>
              <a:buFont typeface="Wingdings" pitchFamily="2" charset="2"/>
              <a:buChar char="v"/>
            </a:pPr>
            <a:r>
              <a:rPr lang="ru-RU" sz="1600" i="1" u="sng" dirty="0"/>
              <a:t>Образование </a:t>
            </a:r>
            <a:r>
              <a:rPr lang="ru-RU" sz="1600" b="1" i="1" u="sng" dirty="0"/>
              <a:t>полостей</a:t>
            </a:r>
            <a:r>
              <a:rPr lang="ru-RU" sz="1600" i="1" u="sng" dirty="0"/>
              <a:t> </a:t>
            </a:r>
            <a:r>
              <a:rPr lang="ru-RU" sz="1600" dirty="0"/>
              <a:t>с эмиссионным материалом</a:t>
            </a:r>
            <a:r>
              <a:rPr lang="en-US" sz="1600" dirty="0"/>
              <a:t>;</a:t>
            </a:r>
            <a:endParaRPr lang="ru-RU" sz="1600" dirty="0"/>
          </a:p>
          <a:p>
            <a:pPr>
              <a:spcAft>
                <a:spcPts val="200"/>
              </a:spcAft>
              <a:buFont typeface="Wingdings" pitchFamily="2" charset="2"/>
              <a:buChar char="v"/>
            </a:pPr>
            <a:r>
              <a:rPr lang="ru-RU" sz="1600" b="1" i="1" u="sng" dirty="0"/>
              <a:t>«Вырывание» </a:t>
            </a:r>
            <a:r>
              <a:rPr lang="ru-RU" sz="1600" i="1" u="sng" dirty="0"/>
              <a:t>эмиссионного материала </a:t>
            </a:r>
            <a:r>
              <a:rPr lang="ru-RU" sz="1600" dirty="0"/>
              <a:t>при воздействии в вакуумном или плазменном электроном приборе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143636" y="5929330"/>
            <a:ext cx="3000364" cy="928670"/>
          </a:xfrm>
          <a:prstGeom prst="roundRect">
            <a:avLst/>
          </a:prstGeom>
          <a:solidFill>
            <a:srgbClr val="0FCB9A"/>
          </a:solidFill>
          <a:ln w="381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u="sng" dirty="0">
                <a:solidFill>
                  <a:srgbClr val="5A0632"/>
                </a:solidFill>
              </a:rPr>
              <a:t>СНИЖЕНИЕ</a:t>
            </a:r>
            <a:br>
              <a:rPr lang="ru-RU" sz="1600" b="1" dirty="0">
                <a:solidFill>
                  <a:srgbClr val="5A0632"/>
                </a:solidFill>
              </a:rPr>
            </a:br>
            <a:r>
              <a:rPr lang="ru-RU" sz="1600" b="1" dirty="0">
                <a:solidFill>
                  <a:srgbClr val="5A0632"/>
                </a:solidFill>
              </a:rPr>
              <a:t>ЭКСПЛУАТАЦИОННЫХ</a:t>
            </a:r>
            <a:br>
              <a:rPr lang="ru-RU" sz="1600" b="1" dirty="0">
                <a:solidFill>
                  <a:srgbClr val="5A0632"/>
                </a:solidFill>
              </a:rPr>
            </a:br>
            <a:r>
              <a:rPr lang="ru-RU" sz="1600" b="1" dirty="0">
                <a:solidFill>
                  <a:srgbClr val="5A0632"/>
                </a:solidFill>
              </a:rPr>
              <a:t> ХАРАКТЕРИСТИК</a:t>
            </a:r>
          </a:p>
        </p:txBody>
      </p:sp>
      <p:sp>
        <p:nvSpPr>
          <p:cNvPr id="72" name="Стрелка вниз 71"/>
          <p:cNvSpPr/>
          <p:nvPr/>
        </p:nvSpPr>
        <p:spPr>
          <a:xfrm>
            <a:off x="7072330" y="5357826"/>
            <a:ext cx="114300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 rot="10800000">
            <a:off x="5715008" y="5500702"/>
            <a:ext cx="500066" cy="1000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822164" y="6572272"/>
            <a:ext cx="285752" cy="285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>
                <a:uFillTx/>
              </a:rPr>
              <a:pPr/>
              <a:t>4</a:t>
            </a:fld>
            <a:endParaRPr lang="ru-RU" dirty="0"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0" y="212680"/>
            <a:ext cx="55162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/>
              <a:t> </a:t>
            </a:r>
            <a:r>
              <a:rPr lang="ru-RU" sz="4000" b="1" dirty="0">
                <a:latin typeface="+mj-lt"/>
              </a:rPr>
              <a:t>Материал</a:t>
            </a:r>
            <a:r>
              <a:rPr lang="ru-RU" sz="4000" b="1" dirty="0"/>
              <a:t> </a:t>
            </a:r>
            <a:r>
              <a:rPr lang="ru-RU" sz="4000" b="1" dirty="0">
                <a:latin typeface="+mj-lt"/>
              </a:rPr>
              <a:t>исследования</a:t>
            </a:r>
            <a:endParaRPr lang="ru-RU" sz="2200" b="1" dirty="0">
              <a:latin typeface="+mj-lt"/>
            </a:endParaRPr>
          </a:p>
        </p:txBody>
      </p:sp>
      <p:sp>
        <p:nvSpPr>
          <p:cNvPr id="10308" name="Rectangle 82"/>
          <p:cNvSpPr>
            <a:spLocks noChangeArrowheads="1"/>
          </p:cNvSpPr>
          <p:nvPr/>
        </p:nvSpPr>
        <p:spPr bwMode="auto">
          <a:xfrm>
            <a:off x="751667" y="6072206"/>
            <a:ext cx="1718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Порошок W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(х1</a:t>
            </a:r>
            <a:r>
              <a:rPr lang="ru-RU"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000)</a:t>
            </a:r>
            <a:endParaRPr lang="ru-RU" sz="1400" dirty="0"/>
          </a:p>
        </p:txBody>
      </p:sp>
      <p:sp>
        <p:nvSpPr>
          <p:cNvPr id="10311" name="Номер слайда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9B6B3B-EB83-4088-BDA8-F2C25AEB6DB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312" name="Прямоугольник 16"/>
          <p:cNvSpPr>
            <a:spLocks noChangeArrowheads="1"/>
          </p:cNvSpPr>
          <p:nvPr/>
        </p:nvSpPr>
        <p:spPr bwMode="auto">
          <a:xfrm>
            <a:off x="0" y="650081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Фотографии сделаны в лаборатории тонких физических методов исследования структуры материалов МГТУ им. Баумана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РЭМ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VEGA II LMH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42842" y="1142984"/>
          <a:ext cx="3929060" cy="1525486"/>
        </p:xfrm>
        <a:graphic>
          <a:graphicData uri="http://schemas.openxmlformats.org/drawingml/2006/table">
            <a:tbl>
              <a:tblPr/>
              <a:tblGrid>
                <a:gridCol w="98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27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Марка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Массовая доля компонентов,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W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j-lt"/>
                          <a:ea typeface="Times New Roman"/>
                          <a:cs typeface="Times New Roman" pitchFamily="18" charset="0"/>
                        </a:rPr>
                        <a:t>SrO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Ni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ВоСт4Н3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ТУ1190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Основа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3-4,5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2-3,6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14810" y="1142983"/>
          <a:ext cx="4929190" cy="1517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0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Размеры частиц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2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W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– 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ВЧДК марка 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0,4-0,6мкм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2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Нано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Ni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100нм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2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SrCO3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ЧДА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100 нм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313" name="Picture 73" descr="C:\Users\user-pc\YandexDisk\дипломчик\научная работа\Магистратура\Ni-порошок\Ni-1000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6466" y="2762307"/>
            <a:ext cx="2871068" cy="3286148"/>
          </a:xfrm>
          <a:prstGeom prst="rect">
            <a:avLst/>
          </a:prstGeom>
          <a:noFill/>
        </p:spPr>
      </p:pic>
      <p:pic>
        <p:nvPicPr>
          <p:cNvPr id="10314" name="Picture 74" descr="C:\Users\user-pc\YandexDisk\дипломчик\научная работа\Магистратура\W-порошок\W-1000-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699" y="2762307"/>
            <a:ext cx="2871068" cy="3286148"/>
          </a:xfrm>
          <a:prstGeom prst="rect">
            <a:avLst/>
          </a:prstGeom>
          <a:noFill/>
        </p:spPr>
      </p:pic>
      <p:pic>
        <p:nvPicPr>
          <p:cNvPr id="10315" name="Picture 75" descr="C:\Users\user-pc\YandexDisk\дипломчик\научная работа\Магистратура\КС-микро\КС микро х1000-1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233" y="2762307"/>
            <a:ext cx="2871068" cy="328614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354645" y="6072206"/>
            <a:ext cx="1734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Порошок </a:t>
            </a:r>
            <a:r>
              <a:rPr lang="en-US"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(х1</a:t>
            </a:r>
            <a:r>
              <a:rPr lang="ru-RU"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000)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73781" y="6072206"/>
            <a:ext cx="2153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Порошок </a:t>
            </a:r>
            <a:r>
              <a:rPr lang="en-US" sz="1400" b="0" dirty="0">
                <a:solidFill>
                  <a:schemeClr val="tx1"/>
                </a:solidFill>
              </a:rPr>
              <a:t>SrCO3 </a:t>
            </a:r>
            <a:r>
              <a:rPr lang="ru-RU"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(х1</a:t>
            </a:r>
            <a:r>
              <a:rPr lang="ru-RU"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000)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5" name="Picture 41" descr="https://pp.userapi.com/c846521/v846521258/1134b/j8Z864ZJhCo.jpg"/>
          <p:cNvPicPr>
            <a:picLocks noChangeAspect="1" noChangeArrowheads="1"/>
          </p:cNvPicPr>
          <p:nvPr/>
        </p:nvPicPr>
        <p:blipFill>
          <a:blip r:embed="rId2"/>
          <a:srcRect l="11512" t="12933" r="13661" b="5159"/>
          <a:stretch>
            <a:fillRect/>
          </a:stretch>
        </p:blipFill>
        <p:spPr bwMode="auto">
          <a:xfrm>
            <a:off x="3143240" y="3929066"/>
            <a:ext cx="1857388" cy="2714644"/>
          </a:xfrm>
          <a:prstGeom prst="rect">
            <a:avLst/>
          </a:prstGeom>
          <a:noFill/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715375" cy="1066800"/>
          </a:xfrm>
        </p:spPr>
        <p:txBody>
          <a:bodyPr/>
          <a:lstStyle/>
          <a:p>
            <a:pPr eaLnBrk="1" hangingPunct="1"/>
            <a:r>
              <a:rPr lang="ru-RU" b="1" dirty="0"/>
              <a:t>Модернизация технологии</a:t>
            </a:r>
          </a:p>
        </p:txBody>
      </p:sp>
      <p:pic>
        <p:nvPicPr>
          <p:cNvPr id="27" name="Рисунок 26"/>
          <p:cNvPicPr/>
          <p:nvPr/>
        </p:nvPicPr>
        <p:blipFill>
          <a:blip r:embed="rId3">
            <a:grayscl/>
            <a:lum/>
          </a:blip>
          <a:srcRect l="5782" t="5284" r="6210" b="3571"/>
          <a:stretch>
            <a:fillRect/>
          </a:stretch>
        </p:blipFill>
        <p:spPr bwMode="auto">
          <a:xfrm>
            <a:off x="3174274" y="1058091"/>
            <a:ext cx="4049486" cy="237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4643438" y="3500438"/>
            <a:ext cx="1436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Режим спекания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357818" y="6581001"/>
            <a:ext cx="1579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Пресс с усилием 2,5т</a:t>
            </a:r>
          </a:p>
        </p:txBody>
      </p:sp>
      <p:pic>
        <p:nvPicPr>
          <p:cNvPr id="11307" name="Picture 43" descr="https://sun9-6.userapi.com/c834203/v834203258/10112a/6VTCqmIIA74.jpg"/>
          <p:cNvPicPr>
            <a:picLocks noChangeAspect="1" noChangeArrowheads="1"/>
          </p:cNvPicPr>
          <p:nvPr/>
        </p:nvPicPr>
        <p:blipFill>
          <a:blip r:embed="rId4"/>
          <a:srcRect l="21196" t="13891" r="25813" b="10702"/>
          <a:stretch>
            <a:fillRect/>
          </a:stretch>
        </p:blipFill>
        <p:spPr bwMode="auto">
          <a:xfrm>
            <a:off x="5429256" y="3929066"/>
            <a:ext cx="1428760" cy="2714644"/>
          </a:xfrm>
          <a:prstGeom prst="rect">
            <a:avLst/>
          </a:prstGeom>
          <a:noFill/>
        </p:spPr>
      </p:pic>
      <p:grpSp>
        <p:nvGrpSpPr>
          <p:cNvPr id="2" name="Группа 54"/>
          <p:cNvGrpSpPr/>
          <p:nvPr/>
        </p:nvGrpSpPr>
        <p:grpSpPr>
          <a:xfrm>
            <a:off x="142844" y="1643050"/>
            <a:ext cx="2964678" cy="4714908"/>
            <a:chOff x="152311" y="1643050"/>
            <a:chExt cx="2178860" cy="3629034"/>
          </a:xfrm>
        </p:grpSpPr>
        <p:grpSp>
          <p:nvGrpSpPr>
            <p:cNvPr id="3" name="Группа 44"/>
            <p:cNvGrpSpPr/>
            <p:nvPr/>
          </p:nvGrpSpPr>
          <p:grpSpPr>
            <a:xfrm>
              <a:off x="152311" y="1643050"/>
              <a:ext cx="2178860" cy="3629034"/>
              <a:chOff x="157906" y="1643050"/>
              <a:chExt cx="1714512" cy="302244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36501" y="1643050"/>
                <a:ext cx="1357322" cy="4082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dirty="0"/>
                  <a:t>Смешивание</a:t>
                </a:r>
                <a:br>
                  <a:rPr lang="ru-RU" sz="1600" dirty="0"/>
                </a:br>
                <a:r>
                  <a:rPr lang="ru-RU" sz="1600" dirty="0"/>
                  <a:t>порошков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7906" y="2284175"/>
                <a:ext cx="1714512" cy="53270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dirty="0" err="1"/>
                  <a:t>Механоактивация</a:t>
                </a:r>
                <a:br>
                  <a:rPr lang="ru-RU" sz="1600" dirty="0"/>
                </a:br>
                <a:r>
                  <a:rPr lang="ru-RU" sz="1600" dirty="0"/>
                  <a:t>+ Замешивание с </a:t>
                </a:r>
                <a:r>
                  <a:rPr lang="ru-RU" sz="1600" dirty="0" err="1"/>
                  <a:t>биндером</a:t>
                </a:r>
                <a:endParaRPr lang="ru-RU" sz="1600" dirty="0"/>
              </a:p>
              <a:p>
                <a:pPr algn="ctr">
                  <a:defRPr/>
                </a:pPr>
                <a:endParaRPr lang="ru-RU" sz="16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8716" y="3035340"/>
                <a:ext cx="732893" cy="23636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dirty="0"/>
                  <a:t>Сушка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71884" y="4024345"/>
                <a:ext cx="886556" cy="23636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600" dirty="0"/>
                  <a:t>Прессование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70313" y="4429131"/>
                <a:ext cx="689699" cy="23636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600" dirty="0"/>
                  <a:t>Спекание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65064" y="3440126"/>
                <a:ext cx="1500197" cy="40827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dirty="0"/>
                  <a:t>Фракционное распределение </a:t>
                </a:r>
              </a:p>
            </p:txBody>
          </p:sp>
        </p:grpSp>
        <p:sp>
          <p:nvSpPr>
            <p:cNvPr id="46" name="Стрелка вниз 45"/>
            <p:cNvSpPr/>
            <p:nvPr/>
          </p:nvSpPr>
          <p:spPr>
            <a:xfrm>
              <a:off x="1098865" y="2143116"/>
              <a:ext cx="285752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1" name="Стрелка вниз 50"/>
            <p:cNvSpPr/>
            <p:nvPr/>
          </p:nvSpPr>
          <p:spPr>
            <a:xfrm>
              <a:off x="1098865" y="3143248"/>
              <a:ext cx="285752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2" name="Стрелка вниз 51"/>
            <p:cNvSpPr/>
            <p:nvPr/>
          </p:nvSpPr>
          <p:spPr>
            <a:xfrm>
              <a:off x="1125116" y="3643314"/>
              <a:ext cx="285752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3" name="Стрелка вниз 52"/>
            <p:cNvSpPr/>
            <p:nvPr/>
          </p:nvSpPr>
          <p:spPr>
            <a:xfrm>
              <a:off x="1098865" y="4286256"/>
              <a:ext cx="285752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4" name="Стрелка вниз 53"/>
            <p:cNvSpPr/>
            <p:nvPr/>
          </p:nvSpPr>
          <p:spPr>
            <a:xfrm>
              <a:off x="1098865" y="4786322"/>
              <a:ext cx="285752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pic>
        <p:nvPicPr>
          <p:cNvPr id="11309" name="Picture 45" descr="https://pp.userapi.com/c846521/v846521258/11339/C8c6fkmlJzs.jpg"/>
          <p:cNvPicPr>
            <a:picLocks noChangeAspect="1" noChangeArrowheads="1"/>
          </p:cNvPicPr>
          <p:nvPr/>
        </p:nvPicPr>
        <p:blipFill>
          <a:blip r:embed="rId5"/>
          <a:srcRect l="12776" t="20724" r="44832" b="41572"/>
          <a:stretch>
            <a:fillRect/>
          </a:stretch>
        </p:blipFill>
        <p:spPr bwMode="auto">
          <a:xfrm>
            <a:off x="7465146" y="4407428"/>
            <a:ext cx="1285884" cy="1357322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3155860" y="6581001"/>
            <a:ext cx="1877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Вакуумная печь Вега -1М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655709" y="5951609"/>
            <a:ext cx="970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Вибростенд</a:t>
            </a:r>
          </a:p>
        </p:txBody>
      </p:sp>
      <p:pic>
        <p:nvPicPr>
          <p:cNvPr id="59" name="Picture 2" descr="&amp;Kcy;&amp;acy;&amp;rcy;&amp;tcy;&amp;icy;&amp;ncy;&amp;kcy;&amp;icy; &amp;pcy;&amp;ocy; &amp;zcy;&amp;acy;&amp;pcy;&amp;rcy;&amp;ocy;&amp;scy;&amp;ucy; &amp;Acy;&amp;kcy;&amp;tcy;&amp;icy;&amp;vcy;&amp;acy;&amp;tcy;&amp;ocy;&amp;rcy; 2S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1204" y="1300712"/>
            <a:ext cx="1654236" cy="1785950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7633925" y="3665979"/>
            <a:ext cx="121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Активатор 2</a:t>
            </a:r>
            <a:r>
              <a:rPr lang="en-US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SL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0"/>
          <p:cNvSpPr>
            <a:spLocks noGrp="1"/>
          </p:cNvSpPr>
          <p:nvPr>
            <p:ph type="title"/>
          </p:nvPr>
        </p:nvSpPr>
        <p:spPr>
          <a:xfrm>
            <a:off x="389436" y="0"/>
            <a:ext cx="8086725" cy="714375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Сравнительный анализ структуры. РЭМ</a:t>
            </a:r>
            <a:endParaRPr lang="ru-RU" b="1" dirty="0"/>
          </a:p>
        </p:txBody>
      </p:sp>
      <p:sp>
        <p:nvSpPr>
          <p:cNvPr id="14340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42D87AE-08B9-4031-9141-B709B693688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4394" name="Picture 58" descr="C:\Users\user-pc\YandexDisk\дипломчик\научная работа\Магистратура\Образец1\Обр1-1000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39" y="519529"/>
            <a:ext cx="3034342" cy="3240000"/>
          </a:xfrm>
          <a:prstGeom prst="rect">
            <a:avLst/>
          </a:prstGeom>
          <a:noFill/>
        </p:spPr>
      </p:pic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7944034" y="4108862"/>
            <a:ext cx="1057462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Фотографии сделаны в лаборатории тонких физических методов исследования структуры материалов МГТУ им. Баумана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РЭМ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VEGA II LMH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92" name="Picture 56" descr="C:\Users\user-pc\YandexDisk\дипломчик\научная работа\Магистратура\Образец1\Обр1-5000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909" y="3618000"/>
            <a:ext cx="3031012" cy="3240000"/>
          </a:xfrm>
          <a:prstGeom prst="rect">
            <a:avLst/>
          </a:prstGeom>
          <a:noFill/>
        </p:spPr>
      </p:pic>
      <p:pic>
        <p:nvPicPr>
          <p:cNvPr id="14395" name="Picture 59" descr="C:\Users\user-pc\YandexDisk\дипломчик\научная работа\Магистратура\Образец2\Обр2-х1000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7381" y="543279"/>
            <a:ext cx="3032209" cy="3240000"/>
          </a:xfrm>
          <a:prstGeom prst="rect">
            <a:avLst/>
          </a:prstGeom>
          <a:noFill/>
        </p:spPr>
      </p:pic>
      <p:pic>
        <p:nvPicPr>
          <p:cNvPr id="14396" name="Picture 60" descr="C:\Users\user-pc\YandexDisk\дипломчик\научная работа\Магистратура\Образец2\Обр2-х5000-1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3629" y="3618000"/>
            <a:ext cx="3042123" cy="3240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4313542"/>
            <a:ext cx="103315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Структура поверхности электродов, полученных по традиционной технологии (слева) и усовершенствованной (справа) х1000, х5000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198470" y="2090049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269908" y="4804693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05DD7-36E0-4FBD-A9C5-DC1CB6F404A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6611779"/>
            <a:ext cx="7929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Структура электродов, полученных по традиционной технологии (слева) и усовершенствованной (справа) х100, х1000</a:t>
            </a: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01311" y="0"/>
            <a:ext cx="8086725" cy="714375"/>
          </a:xfrm>
        </p:spPr>
        <p:txBody>
          <a:bodyPr>
            <a:normAutofit/>
          </a:bodyPr>
          <a:lstStyle/>
          <a:p>
            <a:r>
              <a:rPr lang="ru-RU" dirty="0"/>
              <a:t>Оптическая микроскопия</a:t>
            </a:r>
            <a:endParaRPr lang="ru-RU" b="1" dirty="0"/>
          </a:p>
        </p:txBody>
      </p:sp>
      <p:pic>
        <p:nvPicPr>
          <p:cNvPr id="16" name="Рисунок 15" descr="Безымянный.png"/>
          <p:cNvPicPr>
            <a:picLocks noChangeAspect="1"/>
          </p:cNvPicPr>
          <p:nvPr/>
        </p:nvPicPr>
        <p:blipFill>
          <a:blip r:embed="rId2"/>
          <a:srcRect r="89988" b="87017"/>
          <a:stretch>
            <a:fillRect/>
          </a:stretch>
        </p:blipFill>
        <p:spPr>
          <a:xfrm>
            <a:off x="4821382" y="3668753"/>
            <a:ext cx="3962048" cy="2880000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l="1346" t="962" r="1650" b="1978"/>
          <a:stretch>
            <a:fillRect/>
          </a:stretch>
        </p:blipFill>
        <p:spPr bwMode="auto">
          <a:xfrm>
            <a:off x="451262" y="3669476"/>
            <a:ext cx="384401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право 11"/>
          <p:cNvSpPr/>
          <p:nvPr/>
        </p:nvSpPr>
        <p:spPr>
          <a:xfrm>
            <a:off x="4167308" y="4642515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603" y="696314"/>
            <a:ext cx="38766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4823" y="712953"/>
            <a:ext cx="38957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трелка вправо 10"/>
          <p:cNvSpPr/>
          <p:nvPr/>
        </p:nvSpPr>
        <p:spPr>
          <a:xfrm>
            <a:off x="4214810" y="1857364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Сравнительный анализ свойств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latin typeface="+mj-lt"/>
              </a:rPr>
              <a:pPr/>
              <a:t>9</a:t>
            </a:fld>
            <a:endParaRPr lang="en-US">
              <a:latin typeface="+mj-lt"/>
            </a:endParaRPr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/>
        </p:nvGraphicFramePr>
        <p:xfrm>
          <a:off x="190005" y="1025419"/>
          <a:ext cx="8640485" cy="2639838"/>
        </p:xfrm>
        <a:graphic>
          <a:graphicData uri="http://schemas.openxmlformats.org/drawingml/2006/table">
            <a:tbl>
              <a:tblPr/>
              <a:tblGrid>
                <a:gridCol w="244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Параметры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Традиционная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Усовершенствованная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, 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Плотность, г/см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12,84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15,34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Общая пористость,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Металлографический контроль п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ористости 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7,4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Твердость,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HV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7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32" descr="https://portkkm.ru/upload/resize_cache/iblock/384/365_365_1/img0137.jpg"/>
          <p:cNvPicPr>
            <a:picLocks noChangeAspect="1" noChangeArrowheads="1"/>
          </p:cNvPicPr>
          <p:nvPr/>
        </p:nvPicPr>
        <p:blipFill>
          <a:blip r:embed="rId2"/>
          <a:srcRect t="14384"/>
          <a:stretch>
            <a:fillRect/>
          </a:stretch>
        </p:blipFill>
        <p:spPr bwMode="auto">
          <a:xfrm>
            <a:off x="2614586" y="3940941"/>
            <a:ext cx="17462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2531458" y="6119691"/>
            <a:ext cx="1935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+mj-lt"/>
                <a:cs typeface="Times New Roman" pitchFamily="18" charset="0"/>
              </a:rPr>
              <a:t>Измеритель плотности</a:t>
            </a:r>
          </a:p>
          <a:p>
            <a:r>
              <a:rPr lang="en-US" sz="1400" dirty="0">
                <a:latin typeface="+mj-lt"/>
                <a:cs typeface="Times New Roman" pitchFamily="18" charset="0"/>
              </a:rPr>
              <a:t>VIBRA HT</a:t>
            </a:r>
            <a:r>
              <a:rPr lang="ru-RU" sz="1400" dirty="0">
                <a:latin typeface="+mj-lt"/>
                <a:cs typeface="Times New Roman" pitchFamily="18" charset="0"/>
              </a:rPr>
              <a:t>224</a:t>
            </a:r>
            <a:r>
              <a:rPr lang="en-US" sz="1400" dirty="0">
                <a:latin typeface="+mj-lt"/>
                <a:cs typeface="Times New Roman" pitchFamily="18" charset="0"/>
              </a:rPr>
              <a:t>RCE</a:t>
            </a:r>
            <a:endParaRPr lang="ru-RU" sz="14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18359" y="5976817"/>
            <a:ext cx="2555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dirty="0">
              <a:latin typeface="+mj-lt"/>
              <a:cs typeface="Times New Roman" pitchFamily="18" charset="0"/>
            </a:endParaRPr>
          </a:p>
          <a:p>
            <a:r>
              <a:rPr lang="en-US" sz="1400" dirty="0">
                <a:latin typeface="+mj-lt"/>
                <a:cs typeface="Times New Roman" pitchFamily="18" charset="0"/>
              </a:rPr>
              <a:t> </a:t>
            </a:r>
            <a:r>
              <a:rPr lang="ru-RU" sz="1400" dirty="0">
                <a:latin typeface="+mj-lt"/>
                <a:cs typeface="Times New Roman" pitchFamily="18" charset="0"/>
              </a:rPr>
              <a:t>Твердомер </a:t>
            </a:r>
            <a:r>
              <a:rPr lang="en-US" sz="1400" dirty="0">
                <a:latin typeface="+mj-lt"/>
                <a:cs typeface="Times New Roman" pitchFamily="18" charset="0"/>
              </a:rPr>
              <a:t>EMCO-TEST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endParaRPr lang="ru-RU" sz="1400" dirty="0">
              <a:latin typeface="+mj-lt"/>
              <a:cs typeface="Times New Roman" pitchFamily="18" charset="0"/>
            </a:endParaRPr>
          </a:p>
        </p:txBody>
      </p:sp>
      <p:pic>
        <p:nvPicPr>
          <p:cNvPr id="12" name="Picture 51" descr="http://www.melytec.ru/images/catalog/examples/Durascan_10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733" y="4012193"/>
            <a:ext cx="1714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898</Words>
  <Application>Microsoft Office PowerPoint</Application>
  <PresentationFormat>Экран (4:3)</PresentationFormat>
  <Paragraphs>284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Wingdings</vt:lpstr>
      <vt:lpstr>Wingdings 3</vt:lpstr>
      <vt:lpstr>Office Theme</vt:lpstr>
      <vt:lpstr>УСОВЕРШЕНСТВОВАНИЕ ТЕХНОЛОГИИ ПОЛУЧЕНИЯ МАТЕРИАЛА ЭЛЕКТРОДОВ ВАКУУМНЫХ ПРИБОРОВ</vt:lpstr>
      <vt:lpstr>Актуальность работы</vt:lpstr>
      <vt:lpstr>Цель работы</vt:lpstr>
      <vt:lpstr>Традиционная технология</vt:lpstr>
      <vt:lpstr>Презентация PowerPoint</vt:lpstr>
      <vt:lpstr>Модернизация технологии</vt:lpstr>
      <vt:lpstr>Сравнительный анализ структуры. РЭМ</vt:lpstr>
      <vt:lpstr>Оптическая микроскопия</vt:lpstr>
      <vt:lpstr>Сравнительный анализ свойств</vt:lpstr>
      <vt:lpstr>Презентация PowerPoint</vt:lpstr>
      <vt:lpstr>Выводы</vt:lpstr>
      <vt:lpstr>Спасибо за внимание!</vt:lpstr>
      <vt:lpstr>Приложения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65</cp:revision>
  <dcterms:created xsi:type="dcterms:W3CDTF">2016-11-18T14:12:19Z</dcterms:created>
  <dcterms:modified xsi:type="dcterms:W3CDTF">2020-10-16T19:11:25Z</dcterms:modified>
</cp:coreProperties>
</file>